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67" r:id="rId2"/>
    <p:sldId id="265" r:id="rId3"/>
    <p:sldId id="268" r:id="rId4"/>
    <p:sldId id="264" r:id="rId5"/>
    <p:sldId id="257" r:id="rId6"/>
    <p:sldId id="266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3" autoAdjust="0"/>
  </p:normalViewPr>
  <p:slideViewPr>
    <p:cSldViewPr snapToGrid="0">
      <p:cViewPr varScale="1">
        <p:scale>
          <a:sx n="135" d="100"/>
          <a:sy n="135" d="100"/>
        </p:scale>
        <p:origin x="92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45C6EAC1-D430-5BCC-5525-724DAC234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86B20A3C-F77D-1994-00D6-FDD40D1CAB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1617922D-498B-9A18-5E7F-75884BA241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2836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B29A4D68-31C8-E534-4DAD-AB3793081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97EFE769-94A0-9A01-200A-9ECEF313BD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C4A861E-CFB6-A134-54F3-B90CF323CE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05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ba.dk/international/" TargetMode="External"/><Relationship Id="rId13" Type="http://schemas.openxmlformats.org/officeDocument/2006/relationships/hyperlink" Target="https://www.novia.fi/en/study/exchange-and-double-degree-studies/course-catalogue/degree-programme-in-visual-arts-jakobstad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omasmore.be/en/educations/degree-students/information-management-and-multimedia/international-digital-experience-design/mechelen/full-programme#tab-detail" TargetMode="External"/><Relationship Id="rId12" Type="http://schemas.openxmlformats.org/officeDocument/2006/relationships/hyperlink" Target="https://www.novia.fi/e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homasmore.be/en/educations/exchange-programme/journalism/mechelen" TargetMode="External"/><Relationship Id="rId11" Type="http://schemas.openxmlformats.org/officeDocument/2006/relationships/hyperlink" Target="https://www.tlu.ee/en/bfm/crossmedia" TargetMode="External"/><Relationship Id="rId5" Type="http://schemas.openxmlformats.org/officeDocument/2006/relationships/hyperlink" Target="https://thomasmore.be/en/educations/degree-students/international-communication-and-media" TargetMode="External"/><Relationship Id="rId10" Type="http://schemas.openxmlformats.org/officeDocument/2006/relationships/hyperlink" Target="https://www.tlu.ee/en/bfm" TargetMode="External"/><Relationship Id="rId4" Type="http://schemas.openxmlformats.org/officeDocument/2006/relationships/hyperlink" Target="https://thomasmore.be/en/educations?f%5B0%5D=education_type%3A677&amp;f%5B1%5D=language%3A640&amp;_gl=1*1whe7kt*_up*MQ..*_ga*MTU3ODI1MjMyOS4xNzMwMjk5Njk2*_ga_SN01FYEF3T*MTczMDI5OTY5NS4xLjEuMTczMDI5OTY5NS4wLjAuMA.." TargetMode="External"/><Relationship Id="rId9" Type="http://schemas.openxmlformats.org/officeDocument/2006/relationships/hyperlink" Target="https://iba.dk/international/bachelor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oliarte.net/en/index.php" TargetMode="External"/><Relationship Id="rId3" Type="http://schemas.openxmlformats.org/officeDocument/2006/relationships/hyperlink" Target="https://www.supdepub.com/en/" TargetMode="External"/><Relationship Id="rId7" Type="http://schemas.openxmlformats.org/officeDocument/2006/relationships/hyperlink" Target="https://ibsu.edu.ge/en/schools/computer-science/bachelors/graphic-design/" TargetMode="External"/><Relationship Id="rId2" Type="http://schemas.openxmlformats.org/officeDocument/2006/relationships/hyperlink" Target="https://www.iscom.fr/fr/international-iscom/incoming-stud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bsu.edu.ge/en/schools/school-of-business/bachelors/marketing-eng/" TargetMode="External"/><Relationship Id="rId11" Type="http://schemas.openxmlformats.org/officeDocument/2006/relationships/hyperlink" Target="https://www.accademiadellusso.com/en/fashion-design-courses/bachelors-degree/fashion-styling-communication.asp" TargetMode="External"/><Relationship Id="rId5" Type="http://schemas.openxmlformats.org/officeDocument/2006/relationships/hyperlink" Target="https://ibsu.edu.ge/en/" TargetMode="External"/><Relationship Id="rId10" Type="http://schemas.openxmlformats.org/officeDocument/2006/relationships/hyperlink" Target="https://www.accademiadellusso.com/en/" TargetMode="External"/><Relationship Id="rId4" Type="http://schemas.openxmlformats.org/officeDocument/2006/relationships/hyperlink" Target="https://www.supdepub.com/en/bachelor/" TargetMode="External"/><Relationship Id="rId9" Type="http://schemas.openxmlformats.org/officeDocument/2006/relationships/hyperlink" Target="https://poliarte.net/en/programma-di-studio.php?idPercorso=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metropolitan.hu/en" TargetMode="External"/><Relationship Id="rId3" Type="http://schemas.openxmlformats.org/officeDocument/2006/relationships/hyperlink" Target="https://www.ucy.ac.cy/bpa/programmes-of-study/bsc-in-business-administration-specialization-in-marketing/?lang=en" TargetMode="External"/><Relationship Id="rId7" Type="http://schemas.openxmlformats.org/officeDocument/2006/relationships/hyperlink" Target="https://dizainokolegija.lt/en/study-program/applied-photography/" TargetMode="External"/><Relationship Id="rId12" Type="http://schemas.openxmlformats.org/officeDocument/2006/relationships/hyperlink" Target="https://www.english.hs-mannheim.de/study-programmes/bachelor-courses/communication-design.html" TargetMode="External"/><Relationship Id="rId2" Type="http://schemas.openxmlformats.org/officeDocument/2006/relationships/hyperlink" Target="https://www.ucy.ac.cy/?lang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zainokolegija.lt/en/study-program/graphic-communication-design/" TargetMode="External"/><Relationship Id="rId11" Type="http://schemas.openxmlformats.org/officeDocument/2006/relationships/hyperlink" Target="https://www.english.hs-mannheim.de/the-university.html" TargetMode="External"/><Relationship Id="rId5" Type="http://schemas.openxmlformats.org/officeDocument/2006/relationships/hyperlink" Target="https://dizainokolegija.lt/en/" TargetMode="External"/><Relationship Id="rId10" Type="http://schemas.openxmlformats.org/officeDocument/2006/relationships/hyperlink" Target="https://metropolitan.hu/en/kepzesek?kepzesi_szint=alapkepzes&amp;kepzesi_terulet=muveszet" TargetMode="External"/><Relationship Id="rId4" Type="http://schemas.openxmlformats.org/officeDocument/2006/relationships/hyperlink" Target="https://www.ucy.ac.cy/sap/programmes-of-study/bachelor-in-journalism/?lang=en" TargetMode="External"/><Relationship Id="rId9" Type="http://schemas.openxmlformats.org/officeDocument/2006/relationships/hyperlink" Target="https://metropolitan.hu/en/communication-and-media-studies-ba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ternationalhu.com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rotterdamuas.com/programmes/exchange/getconnected-media-culture-and-society/" TargetMode="External"/><Relationship Id="rId12" Type="http://schemas.openxmlformats.org/officeDocument/2006/relationships/hyperlink" Target="https://www.ulusofona.pt/en/lisboa/bachelor/photograph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otterdamuas.com/" TargetMode="External"/><Relationship Id="rId11" Type="http://schemas.openxmlformats.org/officeDocument/2006/relationships/hyperlink" Target="https://www.ulusofona.pt/en/lisboa/bachelor/digital-animation" TargetMode="External"/><Relationship Id="rId5" Type="http://schemas.openxmlformats.org/officeDocument/2006/relationships/hyperlink" Target="https://www.buas.nl/en/programmes/creative-business" TargetMode="External"/><Relationship Id="rId10" Type="http://schemas.openxmlformats.org/officeDocument/2006/relationships/hyperlink" Target="https://www.ulusofona.pt/en/" TargetMode="External"/><Relationship Id="rId4" Type="http://schemas.openxmlformats.org/officeDocument/2006/relationships/hyperlink" Target="https://www.buas.nl/en/programmes/exchange-programmes" TargetMode="External"/><Relationship Id="rId9" Type="http://schemas.openxmlformats.org/officeDocument/2006/relationships/hyperlink" Target="https://www.internationalhu.com/exchange-programmes/international-commercial-communication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taiarts.com/en/" TargetMode="External"/><Relationship Id="rId13" Type="http://schemas.openxmlformats.org/officeDocument/2006/relationships/hyperlink" Target="https://barcelona.lcieducation.com/en/programs-and-courses/bachelor-animatio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international.eusa.es/downloads/" TargetMode="External"/><Relationship Id="rId12" Type="http://schemas.openxmlformats.org/officeDocument/2006/relationships/hyperlink" Target="https://barcelona.lcieducation.com/en/programs-and-courses/bachelor-visual-communication-photography-and-media-arts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www.universidadatlanticomedio.es/grado/comunicacion#pla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ternational.eusa.es/" TargetMode="External"/><Relationship Id="rId11" Type="http://schemas.openxmlformats.org/officeDocument/2006/relationships/hyperlink" Target="https://barcelona.lcieducation.com/en/programs-and-courses/bachelor-graphic-design" TargetMode="External"/><Relationship Id="rId5" Type="http://schemas.openxmlformats.org/officeDocument/2006/relationships/hyperlink" Target="https://www.ucm.sk/images/en/erasmus/incoming-students/catalogue-courses/catalogue_of_courses_2024_2025-3.pdf" TargetMode="External"/><Relationship Id="rId15" Type="http://schemas.openxmlformats.org/officeDocument/2006/relationships/hyperlink" Target="https://www.universidadatlanticomedio.es/Universidad/Modalidad/Alumnos-Incoming" TargetMode="External"/><Relationship Id="rId10" Type="http://schemas.openxmlformats.org/officeDocument/2006/relationships/hyperlink" Target="https://barcelona.lcieducation.com/en?https%3A%2F%2Fwww.lcibarcelona.com%2FInformation%2Fposgrados-moda%3Futm_source=google&amp;utm_medium=pmax&amp;utm_campaign=IH_ES_BAR_pmax_posgrado_all_local_spa&amp;gad_source=1&amp;gclid=EAIaIQobChMIzvHIg6q2iQMVRqqDBx0sKRhJEAAYASAAEgIBa_D_BwE" TargetMode="External"/><Relationship Id="rId4" Type="http://schemas.openxmlformats.org/officeDocument/2006/relationships/hyperlink" Target="https://www.ucm.sk/" TargetMode="External"/><Relationship Id="rId9" Type="http://schemas.openxmlformats.org/officeDocument/2006/relationships/hyperlink" Target="https://taiarts.com/en/plan/degree-photography-audiovisual-creation/" TargetMode="External"/><Relationship Id="rId14" Type="http://schemas.openxmlformats.org/officeDocument/2006/relationships/hyperlink" Target="https://barcelona.lcieducation.com/en/programs-and-courses/master-management-and-direction-of-fashion-business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tu.se/en/education/programme/tkdsg-bachelor-programme-in-computer-graphics-for-games-and-film" TargetMode="External"/><Relationship Id="rId2" Type="http://schemas.openxmlformats.org/officeDocument/2006/relationships/hyperlink" Target="https://www.ltu.se/e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89F4FD7E-5A11-A733-2676-68769D511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C696E4E-D21A-BB0C-A7B3-37D79834F1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00D5636-8931-DEDE-0213-650457F8B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093162"/>
              </p:ext>
            </p:extLst>
          </p:nvPr>
        </p:nvGraphicFramePr>
        <p:xfrm>
          <a:off x="-7258" y="1"/>
          <a:ext cx="9151258" cy="514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14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448645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458721">
                  <a:extLst>
                    <a:ext uri="{9D8B030D-6E8A-4147-A177-3AD203B41FA5}">
                      <a16:colId xmlns:a16="http://schemas.microsoft.com/office/drawing/2014/main" val="3754686835"/>
                    </a:ext>
                  </a:extLst>
                </a:gridCol>
                <a:gridCol w="1907889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64863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623758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30226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Belgie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824830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4"/>
                        </a:rPr>
                        <a:t>Thomas More – University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Applied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 err="1"/>
                        <a:t>Mechelen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6"/>
                        </a:rPr>
                        <a:t>LT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7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33161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Dánsko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80209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8"/>
                        </a:rPr>
                        <a:t>IBA – International Business </a:t>
                      </a:r>
                      <a:r>
                        <a:rPr lang="cs-CZ" sz="1200" dirty="0" err="1">
                          <a:hlinkClick r:id="rId8"/>
                        </a:rPr>
                        <a:t>Academy</a:t>
                      </a:r>
                      <a:r>
                        <a:rPr lang="cs-CZ" sz="1200" dirty="0"/>
                        <a:t> </a:t>
                      </a:r>
                    </a:p>
                    <a:p>
                      <a:r>
                        <a:rPr lang="cs-CZ" sz="1200" dirty="0" err="1"/>
                        <a:t>Kolding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341965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Estonsko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731034"/>
                  </a:ext>
                </a:extLst>
              </a:tr>
              <a:tr h="802095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10"/>
                        </a:rPr>
                        <a:t>Baltic</a:t>
                      </a:r>
                      <a:r>
                        <a:rPr lang="cs-CZ" sz="1200" dirty="0">
                          <a:hlinkClick r:id="rId10"/>
                        </a:rPr>
                        <a:t> Film, Media and Art </a:t>
                      </a:r>
                      <a:r>
                        <a:rPr lang="cs-CZ" sz="1200" dirty="0" err="1">
                          <a:hlinkClick r:id="rId10"/>
                        </a:rPr>
                        <a:t>School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Tallin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696517"/>
                  </a:ext>
                </a:extLst>
              </a:tr>
              <a:tr h="284819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Finsko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893747"/>
                  </a:ext>
                </a:extLst>
              </a:tr>
              <a:tr h="802095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2"/>
                        </a:rPr>
                        <a:t>Novia</a:t>
                      </a:r>
                      <a:r>
                        <a:rPr lang="cs-CZ" sz="1200" dirty="0">
                          <a:hlinkClick r:id="rId12"/>
                        </a:rPr>
                        <a:t> University </a:t>
                      </a:r>
                      <a:r>
                        <a:rPr lang="cs-CZ" sz="1200" dirty="0" err="1">
                          <a:hlinkClick r:id="rId12"/>
                        </a:rPr>
                        <a:t>of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Applied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Sciences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Jakobstad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4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76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95916-60E9-3650-A1DA-F9BF675E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90021A4-9675-4489-2612-5962C66BD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330648"/>
              </p:ext>
            </p:extLst>
          </p:nvPr>
        </p:nvGraphicFramePr>
        <p:xfrm>
          <a:off x="0" y="2"/>
          <a:ext cx="9144000" cy="514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6684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339829">
                  <a:extLst>
                    <a:ext uri="{9D8B030D-6E8A-4147-A177-3AD203B41FA5}">
                      <a16:colId xmlns:a16="http://schemas.microsoft.com/office/drawing/2014/main" val="4236889095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65062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9915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Francie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784393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2"/>
                        </a:rPr>
                        <a:t>ISCOM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ZS: Paříž, Lille, Nice, Bordeaux, Lyon</a:t>
                      </a:r>
                    </a:p>
                    <a:p>
                      <a:pPr algn="l"/>
                      <a:r>
                        <a:rPr lang="cs-CZ" sz="1200" dirty="0"/>
                        <a:t>LS: Paříž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2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 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682728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3"/>
                        </a:rPr>
                        <a:t>Sup de Pub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Paříž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4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4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290155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Gruzie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6816"/>
                  </a:ext>
                </a:extLst>
              </a:tr>
              <a:tr h="599094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5"/>
                        </a:rPr>
                        <a:t>International Black </a:t>
                      </a:r>
                      <a:r>
                        <a:rPr lang="cs-CZ" sz="1200" dirty="0" err="1">
                          <a:hlinkClick r:id="rId5"/>
                        </a:rPr>
                        <a:t>Sea</a:t>
                      </a:r>
                      <a:r>
                        <a:rPr lang="cs-CZ" sz="1200" dirty="0">
                          <a:hlinkClick r:id="rId5"/>
                        </a:rPr>
                        <a:t> University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Tbilisi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7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63792"/>
                  </a:ext>
                </a:extLst>
              </a:tr>
              <a:tr h="29915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Itálie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811881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8"/>
                        </a:rPr>
                        <a:t>Poliarte</a:t>
                      </a:r>
                      <a:r>
                        <a:rPr lang="cs-CZ" sz="1200" dirty="0">
                          <a:hlinkClick r:id="rId8"/>
                        </a:rPr>
                        <a:t> </a:t>
                      </a:r>
                      <a:r>
                        <a:rPr lang="cs-CZ" sz="1200" dirty="0" err="1">
                          <a:hlinkClick r:id="rId8"/>
                        </a:rPr>
                        <a:t>Accademia</a:t>
                      </a:r>
                      <a:r>
                        <a:rPr lang="cs-CZ" sz="1200" dirty="0">
                          <a:hlinkClick r:id="rId8"/>
                        </a:rPr>
                        <a:t> di Design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Ancona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italština (min. úroveň B1)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58991"/>
                  </a:ext>
                </a:extLst>
              </a:tr>
              <a:tr h="811881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0"/>
                        </a:rPr>
                        <a:t>Accademia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del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Lusso</a:t>
                      </a:r>
                      <a:r>
                        <a:rPr lang="cs-CZ" sz="1200" dirty="0">
                          <a:hlinkClick r:id="rId10"/>
                        </a:rPr>
                        <a:t> – </a:t>
                      </a:r>
                      <a:r>
                        <a:rPr lang="cs-CZ" sz="1200" dirty="0" err="1">
                          <a:hlinkClick r:id="rId10"/>
                        </a:rPr>
                        <a:t>Fashion</a:t>
                      </a:r>
                      <a:r>
                        <a:rPr lang="cs-CZ" sz="1200" dirty="0">
                          <a:hlinkClick r:id="rId10"/>
                        </a:rPr>
                        <a:t> and Design </a:t>
                      </a:r>
                      <a:r>
                        <a:rPr lang="cs-CZ" sz="1200" dirty="0" err="1">
                          <a:hlinkClick r:id="rId10"/>
                        </a:rPr>
                        <a:t>School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Milán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FM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ECB28-27AC-9383-FD1D-826764881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FEFD2-7482-4D7A-ED71-0C2FC28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6CD1554-038E-AA59-C1EB-B2750DA9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345856"/>
              </p:ext>
            </p:extLst>
          </p:nvPr>
        </p:nvGraphicFramePr>
        <p:xfrm>
          <a:off x="0" y="3"/>
          <a:ext cx="9144000" cy="514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6684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339829">
                  <a:extLst>
                    <a:ext uri="{9D8B030D-6E8A-4147-A177-3AD203B41FA5}">
                      <a16:colId xmlns:a16="http://schemas.microsoft.com/office/drawing/2014/main" val="4236889095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616232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32624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Kypr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85542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2"/>
                        </a:rPr>
                        <a:t>University </a:t>
                      </a:r>
                      <a:r>
                        <a:rPr lang="cs-CZ" sz="1200" dirty="0" err="1">
                          <a:hlinkClick r:id="rId2"/>
                        </a:rPr>
                        <a:t>of</a:t>
                      </a:r>
                      <a:r>
                        <a:rPr lang="cs-CZ" sz="1200" dirty="0">
                          <a:hlinkClick r:id="rId2"/>
                        </a:rPr>
                        <a:t> </a:t>
                      </a:r>
                      <a:r>
                        <a:rPr lang="cs-CZ" sz="1200" dirty="0" err="1">
                          <a:hlinkClick r:id="rId2"/>
                        </a:rPr>
                        <a:t>Cyprus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Nikósie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3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4"/>
                        </a:rPr>
                        <a:t>LT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řečtina + 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31643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Litva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6816"/>
                  </a:ext>
                </a:extLst>
              </a:tr>
              <a:tr h="653346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5"/>
                        </a:rPr>
                        <a:t>Vilnius </a:t>
                      </a:r>
                      <a:r>
                        <a:rPr lang="cs-CZ" sz="1200" dirty="0" err="1">
                          <a:hlinkClick r:id="rId5"/>
                        </a:rPr>
                        <a:t>College</a:t>
                      </a:r>
                      <a:r>
                        <a:rPr lang="cs-CZ" sz="1200" dirty="0">
                          <a:hlinkClick r:id="rId5"/>
                        </a:rPr>
                        <a:t> </a:t>
                      </a:r>
                      <a:r>
                        <a:rPr lang="cs-CZ" sz="1200" dirty="0" err="1">
                          <a:hlinkClick r:id="rId5"/>
                        </a:rPr>
                        <a:t>of</a:t>
                      </a:r>
                      <a:r>
                        <a:rPr lang="cs-CZ" sz="1200" dirty="0">
                          <a:hlinkClick r:id="rId5"/>
                        </a:rPr>
                        <a:t> Design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Vilnius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7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63792"/>
                  </a:ext>
                </a:extLst>
              </a:tr>
              <a:tr h="32624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Maďarsko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885402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8"/>
                        </a:rPr>
                        <a:t>Budapest</a:t>
                      </a:r>
                      <a:r>
                        <a:rPr lang="cs-CZ" sz="1200" dirty="0">
                          <a:hlinkClick r:id="rId8"/>
                        </a:rPr>
                        <a:t> Metropolitan University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Budapešť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278777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Německo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40646"/>
                  </a:ext>
                </a:extLst>
              </a:tr>
              <a:tr h="885402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11"/>
                        </a:rPr>
                        <a:t>Mannheim University </a:t>
                      </a:r>
                      <a:r>
                        <a:rPr lang="cs-CZ" sz="1200" dirty="0" err="1">
                          <a:hlinkClick r:id="rId11"/>
                        </a:rPr>
                        <a:t>of</a:t>
                      </a:r>
                      <a:r>
                        <a:rPr lang="cs-CZ" sz="1200" dirty="0">
                          <a:hlinkClick r:id="rId11"/>
                        </a:rPr>
                        <a:t> </a:t>
                      </a:r>
                      <a:r>
                        <a:rPr lang="cs-CZ" sz="1200" dirty="0" err="1">
                          <a:hlinkClick r:id="rId11"/>
                        </a:rPr>
                        <a:t>Applied</a:t>
                      </a:r>
                      <a:r>
                        <a:rPr lang="cs-CZ" sz="1200" dirty="0">
                          <a:hlinkClick r:id="rId11"/>
                        </a:rPr>
                        <a:t> </a:t>
                      </a:r>
                      <a:r>
                        <a:rPr lang="cs-CZ" sz="1200" dirty="0" err="1">
                          <a:hlinkClick r:id="rId11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Mannheim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(možnost kurzů v němčině)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82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45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FC9A82F2-7752-3D41-CCD1-03998DECF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9CB605B-6143-B4F1-607E-2F908681E48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B263C1FC-269C-7E40-022B-C91FCA439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985989"/>
              </p:ext>
            </p:extLst>
          </p:nvPr>
        </p:nvGraphicFramePr>
        <p:xfrm>
          <a:off x="0" y="0"/>
          <a:ext cx="9144000" cy="514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51974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354698">
                  <a:extLst>
                    <a:ext uri="{9D8B030D-6E8A-4147-A177-3AD203B41FA5}">
                      <a16:colId xmlns:a16="http://schemas.microsoft.com/office/drawing/2014/main" val="4001442884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723931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8325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Nizozemsko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829658"/>
                  </a:ext>
                </a:extLst>
              </a:tr>
              <a:tr h="894268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4"/>
                        </a:rPr>
                        <a:t>Breda University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Applied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Breda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46748"/>
                  </a:ext>
                </a:extLst>
              </a:tr>
              <a:tr h="978959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6"/>
                        </a:rPr>
                        <a:t>Rotterdam </a:t>
                      </a:r>
                      <a:r>
                        <a:rPr lang="cs-CZ" sz="1200" dirty="0" err="1">
                          <a:hlinkClick r:id="rId6"/>
                        </a:rPr>
                        <a:t>Univesity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Applied </a:t>
                      </a:r>
                      <a:r>
                        <a:rPr lang="cs-CZ" sz="1200" dirty="0" err="1">
                          <a:hlinkClick r:id="rId6"/>
                        </a:rPr>
                        <a:t>Sciences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Rotterdam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 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933072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HU University of Applied Sciences Utrecht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b="0" dirty="0"/>
                        <a:t>Utrecht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29693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Portugalsko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505923"/>
                  </a:ext>
                </a:extLst>
              </a:tr>
              <a:tr h="933072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0"/>
                        </a:rPr>
                        <a:t>Lusófona University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Lisabon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většina kurzů bilingvních (PT+AJ), část kurzů v AJ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8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54985C6-4230-FA15-1C4D-E7E19394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391009"/>
              </p:ext>
            </p:extLst>
          </p:nvPr>
        </p:nvGraphicFramePr>
        <p:xfrm>
          <a:off x="-7258" y="0"/>
          <a:ext cx="9151258" cy="5149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14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448645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458721">
                  <a:extLst>
                    <a:ext uri="{9D8B030D-6E8A-4147-A177-3AD203B41FA5}">
                      <a16:colId xmlns:a16="http://schemas.microsoft.com/office/drawing/2014/main" val="3754686835"/>
                    </a:ext>
                  </a:extLst>
                </a:gridCol>
                <a:gridCol w="1907889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64863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82968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0863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Slovensko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770890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4"/>
                        </a:rPr>
                        <a:t>Univerzita sv. Cyrila a Metoda v Trnavě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Trnava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slovenština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279995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Španělsko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81712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6"/>
                        </a:rPr>
                        <a:t>EUSA – University </a:t>
                      </a:r>
                    </a:p>
                    <a:p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Seville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Seville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7"/>
                        </a:rPr>
                        <a:t>AVE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(možnost kurzů ve španělštině)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81712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8"/>
                        </a:rPr>
                        <a:t>TAI </a:t>
                      </a:r>
                      <a:r>
                        <a:rPr lang="cs-CZ" sz="1200" dirty="0" err="1">
                          <a:hlinkClick r:id="rId8"/>
                        </a:rPr>
                        <a:t>Escuela</a:t>
                      </a:r>
                      <a:r>
                        <a:rPr lang="cs-CZ" sz="1200" dirty="0">
                          <a:hlinkClick r:id="rId8"/>
                        </a:rPr>
                        <a:t> </a:t>
                      </a:r>
                      <a:r>
                        <a:rPr lang="cs-CZ" sz="1200" dirty="0" err="1">
                          <a:hlinkClick r:id="rId8"/>
                        </a:rPr>
                        <a:t>Universitaria</a:t>
                      </a:r>
                      <a:r>
                        <a:rPr lang="cs-CZ" sz="1200" dirty="0">
                          <a:hlinkClick r:id="rId8"/>
                        </a:rPr>
                        <a:t> de </a:t>
                      </a:r>
                      <a:r>
                        <a:rPr lang="cs-CZ" sz="1200" dirty="0" err="1">
                          <a:hlinkClick r:id="rId8"/>
                        </a:rPr>
                        <a:t>Artes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Madrid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angličtina (možnost kurzů ve španělštině)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663925"/>
                  </a:ext>
                </a:extLst>
              </a:tr>
              <a:tr h="81712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10"/>
                        </a:rPr>
                        <a:t>LCI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Barcelona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FA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4"/>
                        </a:rPr>
                        <a:t>FM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(možnost kurzů ve španělštině)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683740"/>
                  </a:ext>
                </a:extLst>
              </a:tr>
              <a:tr h="749641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5"/>
                        </a:rPr>
                        <a:t>UNAM – </a:t>
                      </a:r>
                      <a:r>
                        <a:rPr lang="cs-CZ" sz="1200" dirty="0" err="1">
                          <a:hlinkClick r:id="rId15"/>
                        </a:rPr>
                        <a:t>Universidad</a:t>
                      </a:r>
                      <a:r>
                        <a:rPr lang="cs-CZ" sz="1200" dirty="0">
                          <a:hlinkClick r:id="rId15"/>
                        </a:rPr>
                        <a:t> </a:t>
                      </a:r>
                      <a:r>
                        <a:rPr lang="cs-CZ" sz="1200" dirty="0" err="1">
                          <a:hlinkClick r:id="rId15"/>
                        </a:rPr>
                        <a:t>del</a:t>
                      </a:r>
                      <a:r>
                        <a:rPr lang="cs-CZ" sz="1200" dirty="0">
                          <a:hlinkClick r:id="rId15"/>
                        </a:rPr>
                        <a:t> </a:t>
                      </a:r>
                      <a:r>
                        <a:rPr lang="cs-CZ" sz="1200" dirty="0" err="1">
                          <a:hlinkClick r:id="rId15"/>
                        </a:rPr>
                        <a:t>Atlantico</a:t>
                      </a:r>
                      <a:r>
                        <a:rPr lang="cs-CZ" sz="1200" dirty="0">
                          <a:hlinkClick r:id="rId15"/>
                        </a:rPr>
                        <a:t> </a:t>
                      </a:r>
                      <a:r>
                        <a:rPr lang="cs-CZ" sz="1200" dirty="0" err="1">
                          <a:hlinkClick r:id="rId15"/>
                        </a:rPr>
                        <a:t>Médio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Gran </a:t>
                      </a:r>
                      <a:r>
                        <a:rPr lang="cs-CZ" sz="1200" dirty="0" err="1"/>
                        <a:t>Canaria</a:t>
                      </a:r>
                      <a:r>
                        <a:rPr lang="cs-CZ" sz="1200" dirty="0"/>
                        <a:t>/Las </a:t>
                      </a:r>
                      <a:r>
                        <a:rPr lang="cs-CZ" sz="1200" dirty="0" err="1"/>
                        <a:t>Palmas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španělština + 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ABDFC-4688-DD6C-C13E-744C22C48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B03F4-105B-43B2-747E-0FF79C6CC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94CF0D2-946B-5295-1C3A-51832C296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05977"/>
              </p:ext>
            </p:extLst>
          </p:nvPr>
        </p:nvGraphicFramePr>
        <p:xfrm>
          <a:off x="0" y="0"/>
          <a:ext cx="9144000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59409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347263">
                  <a:extLst>
                    <a:ext uri="{9D8B030D-6E8A-4147-A177-3AD203B41FA5}">
                      <a16:colId xmlns:a16="http://schemas.microsoft.com/office/drawing/2014/main" val="155671531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646819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Švédsko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828368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2"/>
                        </a:rPr>
                        <a:t>Lulea</a:t>
                      </a:r>
                      <a:r>
                        <a:rPr lang="cs-CZ" sz="1200" dirty="0">
                          <a:hlinkClick r:id="rId2"/>
                        </a:rPr>
                        <a:t> University </a:t>
                      </a:r>
                      <a:r>
                        <a:rPr lang="cs-CZ" sz="1200" dirty="0" err="1">
                          <a:hlinkClick r:id="rId2"/>
                        </a:rPr>
                        <a:t>of</a:t>
                      </a:r>
                      <a:r>
                        <a:rPr lang="cs-CZ" sz="1200" dirty="0">
                          <a:hlinkClick r:id="rId2"/>
                        </a:rPr>
                        <a:t> Technology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Lulea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3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760110">
                <a:tc>
                  <a:txBody>
                    <a:bodyPr/>
                    <a:lstStyle/>
                    <a:p>
                      <a:pPr algn="l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554596"/>
                  </a:ext>
                </a:extLst>
              </a:tr>
              <a:tr h="725011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848441"/>
                  </a:ext>
                </a:extLst>
              </a:tr>
              <a:tr h="342434">
                <a:tc gridSpan="5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0480668"/>
                  </a:ext>
                </a:extLst>
              </a:tr>
              <a:tr h="813455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654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64016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529</Words>
  <Application>Microsoft Office PowerPoint</Application>
  <PresentationFormat>Předvádění na obrazovce (16:9)</PresentationFormat>
  <Paragraphs>225</Paragraphs>
  <Slides>6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Nováková</dc:creator>
  <cp:lastModifiedBy>HEJLKOVÁ Kateřina</cp:lastModifiedBy>
  <cp:revision>120</cp:revision>
  <dcterms:modified xsi:type="dcterms:W3CDTF">2025-07-24T10:21:46Z</dcterms:modified>
</cp:coreProperties>
</file>